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2" r:id="rId2"/>
    <p:sldId id="678" r:id="rId3"/>
    <p:sldId id="710" r:id="rId4"/>
    <p:sldId id="711" r:id="rId5"/>
    <p:sldId id="260" r:id="rId6"/>
    <p:sldId id="263" r:id="rId7"/>
    <p:sldId id="265" r:id="rId8"/>
    <p:sldId id="708" r:id="rId9"/>
    <p:sldId id="299" r:id="rId10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FEACA41-CD60-4EEA-B6B2-E83252FDFF16}">
          <p14:sldIdLst>
            <p14:sldId id="272"/>
            <p14:sldId id="678"/>
            <p14:sldId id="710"/>
          </p14:sldIdLst>
        </p14:section>
        <p14:section name="Раздел без заголовка" id="{87BCEB3B-60A6-4E7A-AF5D-2351EFFBD75D}">
          <p14:sldIdLst>
            <p14:sldId id="711"/>
            <p14:sldId id="260"/>
            <p14:sldId id="263"/>
            <p14:sldId id="265"/>
            <p14:sldId id="70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338"/>
    <a:srgbClr val="704232"/>
    <a:srgbClr val="B48D6C"/>
    <a:srgbClr val="F2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918" autoAdjust="0"/>
  </p:normalViewPr>
  <p:slideViewPr>
    <p:cSldViewPr snapToGrid="0">
      <p:cViewPr varScale="1">
        <p:scale>
          <a:sx n="116" d="100"/>
          <a:sy n="116" d="100"/>
        </p:scale>
        <p:origin x="1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CDC7D-5C57-4FC6-9D0B-065245C9B3A4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A16D4-4C7E-4782-AFE8-D14A9914E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5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0A16D4-4C7E-4782-AFE8-D14A9914E8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19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9D7660-F7C9-4EED-A91C-7A2CB11E5D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3A12675-2C2C-91C4-AED4-A55B3D461B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E0DED4-BA59-153B-1AA2-AE7B40F9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E15-49B9-4326-A2C9-5B001D55EDE7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C2A3A3-8FEC-E12C-812C-65286ED4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FAE2D8-65E9-18FD-2814-70D37C30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C-A8B3-45E6-8532-792286AEC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873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FC1BD-3A91-EE35-4A12-B0FC1C443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5CA4C4E-784A-B22B-E38D-0AB7F0BE2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E4E9536-38FB-8C25-D0C2-BBF2CED2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E15-49B9-4326-A2C9-5B001D55EDE7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C3E644-5451-3B8C-FEF0-56FCE1A8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A77FD0A-D799-DD92-70F3-55CC3E456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C-A8B3-45E6-8532-792286AEC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59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BCB684D-95A8-EE17-F054-08DBF0932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6134074-7BB9-1A53-2202-B21298EC5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92687E-855A-C013-923C-EB556F661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E15-49B9-4326-A2C9-5B001D55EDE7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2741E0-263C-6833-69AA-5AC9D1CF4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AD23B6D-DC06-0583-B925-3F9ABD17D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C-A8B3-45E6-8532-792286AEC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23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23" descr="Рисунок 23"/>
          <p:cNvPicPr>
            <a:picLocks noChangeAspect="1"/>
          </p:cNvPicPr>
          <p:nvPr/>
        </p:nvPicPr>
        <p:blipFill>
          <a:blip r:embed="rId2"/>
          <a:srcRect t="29635" r="25087"/>
          <a:stretch>
            <a:fillRect/>
          </a:stretch>
        </p:blipFill>
        <p:spPr>
          <a:xfrm>
            <a:off x="7065332" y="-325102"/>
            <a:ext cx="5391830" cy="506301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Арка 22"/>
          <p:cNvSpPr/>
          <p:nvPr/>
        </p:nvSpPr>
        <p:spPr>
          <a:xfrm rot="18477484">
            <a:off x="-529151" y="5247065"/>
            <a:ext cx="3080555" cy="37079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880" h="20151" extrusionOk="0">
                <a:moveTo>
                  <a:pt x="0" y="1916"/>
                </a:moveTo>
                <a:cubicBezTo>
                  <a:pt x="5728" y="-1449"/>
                  <a:pt x="13609" y="-266"/>
                  <a:pt x="17605" y="4557"/>
                </a:cubicBezTo>
                <a:cubicBezTo>
                  <a:pt x="21600" y="9381"/>
                  <a:pt x="20196" y="16019"/>
                  <a:pt x="14468" y="19383"/>
                </a:cubicBezTo>
                <a:cubicBezTo>
                  <a:pt x="13982" y="19669"/>
                  <a:pt x="13472" y="19925"/>
                  <a:pt x="12943" y="20151"/>
                </a:cubicBezTo>
                <a:lnTo>
                  <a:pt x="11118" y="17113"/>
                </a:lnTo>
                <a:cubicBezTo>
                  <a:pt x="15356" y="15307"/>
                  <a:pt x="17054" y="10949"/>
                  <a:pt x="14909" y="7379"/>
                </a:cubicBezTo>
                <a:cubicBezTo>
                  <a:pt x="12765" y="3809"/>
                  <a:pt x="7589" y="2379"/>
                  <a:pt x="3351" y="4186"/>
                </a:cubicBezTo>
                <a:cubicBezTo>
                  <a:pt x="2991" y="4339"/>
                  <a:pt x="2644" y="4514"/>
                  <a:pt x="2313" y="4708"/>
                </a:cubicBezTo>
                <a:close/>
              </a:path>
            </a:pathLst>
          </a:custGeom>
          <a:solidFill>
            <a:srgbClr val="EDD8C2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228577">
              <a:defRPr sz="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700"/>
          </a:p>
        </p:txBody>
      </p:sp>
      <p:sp>
        <p:nvSpPr>
          <p:cNvPr id="14" name="Арка 20"/>
          <p:cNvSpPr/>
          <p:nvPr/>
        </p:nvSpPr>
        <p:spPr>
          <a:xfrm rot="9900000">
            <a:off x="10668525" y="5585655"/>
            <a:ext cx="2006990" cy="15973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101" h="19936" extrusionOk="0">
                <a:moveTo>
                  <a:pt x="18151" y="0"/>
                </a:moveTo>
                <a:cubicBezTo>
                  <a:pt x="21436" y="5576"/>
                  <a:pt x="20471" y="13414"/>
                  <a:pt x="15997" y="17507"/>
                </a:cubicBezTo>
                <a:cubicBezTo>
                  <a:pt x="11523" y="21600"/>
                  <a:pt x="5233" y="20398"/>
                  <a:pt x="1948" y="14822"/>
                </a:cubicBezTo>
                <a:cubicBezTo>
                  <a:pt x="516" y="12392"/>
                  <a:pt x="-164" y="9399"/>
                  <a:pt x="33" y="6393"/>
                </a:cubicBezTo>
                <a:lnTo>
                  <a:pt x="3142" y="6709"/>
                </a:lnTo>
                <a:cubicBezTo>
                  <a:pt x="2831" y="11463"/>
                  <a:pt x="5671" y="15631"/>
                  <a:pt x="9486" y="16019"/>
                </a:cubicBezTo>
                <a:cubicBezTo>
                  <a:pt x="13301" y="16407"/>
                  <a:pt x="16646" y="12867"/>
                  <a:pt x="16957" y="8113"/>
                </a:cubicBezTo>
                <a:cubicBezTo>
                  <a:pt x="17093" y="6041"/>
                  <a:pt x="16624" y="3977"/>
                  <a:pt x="15637" y="2300"/>
                </a:cubicBezTo>
                <a:close/>
              </a:path>
            </a:pathLst>
          </a:custGeom>
          <a:solidFill>
            <a:srgbClr val="ED5338"/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 algn="ctr" defTabSz="228577">
              <a:defRPr sz="7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sz="700"/>
          </a:p>
        </p:txBody>
      </p:sp>
      <p:pic>
        <p:nvPicPr>
          <p:cNvPr id="15" name="Рисунок 24" descr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0615" y="1208600"/>
            <a:ext cx="1504356" cy="15039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" name="Группа"/>
          <p:cNvGrpSpPr/>
          <p:nvPr/>
        </p:nvGrpSpPr>
        <p:grpSpPr>
          <a:xfrm>
            <a:off x="433441" y="240598"/>
            <a:ext cx="2788943" cy="734821"/>
            <a:chOff x="0" y="0"/>
            <a:chExt cx="2788942" cy="734819"/>
          </a:xfrm>
        </p:grpSpPr>
        <p:pic>
          <p:nvPicPr>
            <p:cNvPr id="16" name="Афиша_240520.png" descr="Афиша_240520.png"/>
            <p:cNvPicPr>
              <a:picLocks noChangeAspect="1"/>
            </p:cNvPicPr>
            <p:nvPr/>
          </p:nvPicPr>
          <p:blipFill>
            <a:blip r:embed="rId4"/>
            <a:srcRect l="53304" t="6498" r="27683" b="79247"/>
            <a:stretch>
              <a:fillRect/>
            </a:stretch>
          </p:blipFill>
          <p:spPr>
            <a:xfrm>
              <a:off x="0" y="59407"/>
              <a:ext cx="1351325" cy="675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Логотип-Агентства-по-предпринимательству.png" descr="Логотип-Агентства-по-предпринимательству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9709" y="-1"/>
              <a:ext cx="1209234" cy="63001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9" name="Рисунок 15" descr="Рисунок 15"/>
          <p:cNvPicPr>
            <a:picLocks noChangeAspect="1"/>
          </p:cNvPicPr>
          <p:nvPr/>
        </p:nvPicPr>
        <p:blipFill>
          <a:blip r:embed="rId6"/>
          <a:srcRect l="82864"/>
          <a:stretch>
            <a:fillRect/>
          </a:stretch>
        </p:blipFill>
        <p:spPr>
          <a:xfrm>
            <a:off x="9734288" y="722399"/>
            <a:ext cx="1310830" cy="220366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Акселератор инновационно-технологических проектов Республики Башкортостан"/>
          <p:cNvSpPr txBox="1"/>
          <p:nvPr/>
        </p:nvSpPr>
        <p:spPr>
          <a:xfrm>
            <a:off x="3680983" y="315206"/>
            <a:ext cx="8395236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7" tIns="45717" rIns="45717" bIns="45717">
            <a:spAutoFit/>
          </a:bodyPr>
          <a:lstStyle>
            <a:lvl1pPr algn="r" defTabSz="457200">
              <a:spcBef>
                <a:spcPts val="500"/>
              </a:spcBef>
              <a:defRPr sz="1600">
                <a:solidFill>
                  <a:srgbClr val="50251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/>
              <a:t>Акселератор инновационно-технологических проектов Республики Башкортостан</a:t>
            </a:r>
          </a:p>
        </p:txBody>
      </p:sp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792832" y="5484114"/>
            <a:ext cx="284369" cy="280798"/>
          </a:xfrm>
          <a:prstGeom prst="rect">
            <a:avLst/>
          </a:prstGeom>
        </p:spPr>
        <p:txBody>
          <a:bodyPr lIns="45718" tIns="45718" rIns="45718" bIns="45718"/>
          <a:lstStyle>
            <a:lvl1pPr algn="r" defTabSz="1219077">
              <a:defRPr sz="1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65198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D3A810-AA2F-BC91-C5F9-7263731F4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17A97B-829F-CBF5-B17E-42533E5BE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878EEE-2C66-FCC1-A173-E66C72E95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E15-49B9-4326-A2C9-5B001D55EDE7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81E314-7028-29A4-E518-B0807035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F5856C-C13A-9435-803D-7455BDCE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C-A8B3-45E6-8532-792286AEC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87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D81F3-5B0C-ED32-496F-67FF0BB2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E260818-707F-8B0F-DFFE-A7CE91399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24711D-3DFF-D30F-5B0C-6AE57EE2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E15-49B9-4326-A2C9-5B001D55EDE7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98C1F1F-54B4-E500-A66E-AE935C33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689671-6274-3668-56FE-A17540F4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C-A8B3-45E6-8532-792286AEC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66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A4AA29-363E-FC7E-B0D8-B1830A62C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1FED0B-0A21-B295-2632-A113268A9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C457EAB-CB86-66D9-D853-5F39C2875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1462B37-7249-7613-6266-8EEAFF55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E15-49B9-4326-A2C9-5B001D55EDE7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BD2AF92-C946-DFB3-3471-251455C9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4C00C90-5B49-AD48-DDDC-F3C3D3B3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C-A8B3-45E6-8532-792286AEC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2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78D14C-D814-A426-0F24-559E3C734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AB0D0BF-491A-B591-8F6E-06727CB51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1E67E3C-017D-A44D-2045-87E945329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785554A-CB31-97A3-C039-64A0794B6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5C710C4-8651-8A06-0663-D13B20A34C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0BD3DE1-92BE-4013-B859-D132E59B1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E15-49B9-4326-A2C9-5B001D55EDE7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C6AA598-D458-D3D3-687C-C8907ADF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D6A7189-9159-3366-3349-178CBBE6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C-A8B3-45E6-8532-792286AEC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968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EF5BCC-D1AC-0F03-F4F4-C459C3424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BDBE451-9007-993D-3D5D-59E57AB1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E15-49B9-4326-A2C9-5B001D55EDE7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25C9357-AE25-DBA1-3DD5-67450C260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239B3C3-D92C-5C9C-BAF0-F15C23788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C-A8B3-45E6-8532-792286AEC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45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841DA86-AFB8-F3BD-3A34-3C6A08AD6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E15-49B9-4326-A2C9-5B001D55EDE7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9A07D015-E375-F8C0-E5A8-1A048CAD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6664B5C-09F7-E55E-C1B0-ABEF76C9D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C-A8B3-45E6-8532-792286AEC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1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7ADAF3-CD05-01A0-9A4A-9030EE5EB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26BAD3-EF0F-74F3-3CD6-2DF2B739D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B11AAE7-0DBB-7F2A-E6FF-8730AF8B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77ACCBB-B3E4-3E79-7215-053BAC3A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E15-49B9-4326-A2C9-5B001D55EDE7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71ABC34-6CD4-4918-72DA-D5CCEA641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0DF8917-680B-D76C-DCEE-96F57C15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C-A8B3-45E6-8532-792286AEC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76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F01F23-2B6B-BAE4-EEF5-EEFF2B6ED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75955FD-01CD-5126-F9B1-CC0356901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23E9AF5-3FB3-51B6-EACF-DC1AF81D4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236B1B-2871-F4A3-2342-ADF160528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41E15-49B9-4326-A2C9-5B001D55EDE7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3257A10-CC86-E9F8-BA4E-485FBBE7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CC553B-4F97-FDB5-F8C7-D8AC395EE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8F62C-A8B3-45E6-8532-792286AEC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9D503F-783E-ED16-8947-FE3F3535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9C99CB-D21F-14BB-E923-D3DEB3AD4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CE9E92-6359-2021-2867-400AF316C9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41E15-49B9-4326-A2C9-5B001D55EDE7}" type="datetimeFigureOut">
              <a:rPr lang="ru-RU" smtClean="0"/>
              <a:t>14.11.2022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1AEE9BA-50D9-E0E4-008F-CEF782CF5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E62FF10-BA1F-B580-3167-6D232989E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F62C-A8B3-45E6-8532-792286AEC8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88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xmlns="" id="{DFB31C14-4F01-4722-941A-75CBA3C42C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saturation sat="1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69" r="21269"/>
          <a:stretch>
            <a:fillRect/>
          </a:stretch>
        </p:blipFill>
        <p:spPr>
          <a:xfrm rot="10800000">
            <a:off x="2" y="-3141"/>
            <a:ext cx="12191998" cy="68611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2FB829F-6B0A-F057-538E-E363461694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3" y="184952"/>
            <a:ext cx="2257010" cy="10664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9529708-0BB2-75DC-E627-8BB5090717E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817" r="11304"/>
          <a:stretch/>
        </p:blipFill>
        <p:spPr>
          <a:xfrm>
            <a:off x="7870812" y="1534721"/>
            <a:ext cx="3242456" cy="396260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936325A-DEEE-D7B8-58B7-A6757125273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03" r="2168" b="50239"/>
          <a:stretch/>
        </p:blipFill>
        <p:spPr>
          <a:xfrm>
            <a:off x="3136013" y="6234492"/>
            <a:ext cx="512020" cy="49185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78A05FE1-8DC5-ADCA-40F7-C93D3A57EFD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83" t="52780" r="3128" b="2453"/>
          <a:stretch/>
        </p:blipFill>
        <p:spPr>
          <a:xfrm>
            <a:off x="6807564" y="6298540"/>
            <a:ext cx="417893" cy="40011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49B1413-4285-A3DD-265B-FCBBFF7F90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71697" y="6248173"/>
            <a:ext cx="393167" cy="39316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FFCBC82-956A-36DA-E814-5D864D32B21B}"/>
              </a:ext>
            </a:extLst>
          </p:cNvPr>
          <p:cNvSpPr txBox="1"/>
          <p:nvPr/>
        </p:nvSpPr>
        <p:spPr>
          <a:xfrm>
            <a:off x="797436" y="6292204"/>
            <a:ext cx="1392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cmbrb.ru</a:t>
            </a:r>
            <a:endParaRPr lang="ru-RU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428F1D4-A5F9-3C14-91BF-04D55CFFE6C2}"/>
              </a:ext>
            </a:extLst>
          </p:cNvPr>
          <p:cNvSpPr txBox="1"/>
          <p:nvPr/>
        </p:nvSpPr>
        <p:spPr>
          <a:xfrm>
            <a:off x="3594778" y="6295754"/>
            <a:ext cx="1991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vk.com/cmbrb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BE59A696-BAE1-B711-A5AC-C750A17B3B48}"/>
              </a:ext>
            </a:extLst>
          </p:cNvPr>
          <p:cNvSpPr txBox="1"/>
          <p:nvPr/>
        </p:nvSpPr>
        <p:spPr>
          <a:xfrm>
            <a:off x="7195397" y="6298540"/>
            <a:ext cx="19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t.me/</a:t>
            </a:r>
            <a:r>
              <a:rPr lang="ru-RU" b="1" dirty="0" err="1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mybizrb</a:t>
            </a:r>
            <a:endParaRPr lang="ru-RU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CF03696-1B69-D30D-F2D0-E8619B3F0EA4}"/>
              </a:ext>
            </a:extLst>
          </p:cNvPr>
          <p:cNvSpPr txBox="1"/>
          <p:nvPr/>
        </p:nvSpPr>
        <p:spPr>
          <a:xfrm>
            <a:off x="9492040" y="6277998"/>
            <a:ext cx="25875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u="none" strike="noStrike" dirty="0">
                <a:solidFill>
                  <a:srgbClr val="704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b="1" i="0" u="none" strike="noStrike" dirty="0">
                <a:solidFill>
                  <a:srgbClr val="70423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7 (347) 224-99-99</a:t>
            </a:r>
            <a:endParaRPr lang="ru-RU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535BFE3C-2E10-3A2E-D56C-703C0EF3DB93}"/>
              </a:ext>
            </a:extLst>
          </p:cNvPr>
          <p:cNvSpPr/>
          <p:nvPr/>
        </p:nvSpPr>
        <p:spPr>
          <a:xfrm>
            <a:off x="5358384" y="306871"/>
            <a:ext cx="1867073" cy="1192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253FFFA7-3B95-A8BE-209E-02795FEB0D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387" y="6264394"/>
            <a:ext cx="540463" cy="468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DE6DD0-7D66-3CE0-C8C9-E55235F32E84}"/>
              </a:ext>
            </a:extLst>
          </p:cNvPr>
          <p:cNvSpPr txBox="1"/>
          <p:nvPr/>
        </p:nvSpPr>
        <p:spPr>
          <a:xfrm>
            <a:off x="568280" y="2084860"/>
            <a:ext cx="814198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Агентство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Республики Башкортостан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по развитию </a:t>
            </a:r>
          </a:p>
          <a:p>
            <a:pPr marL="0" indent="0">
              <a:buNone/>
            </a:pPr>
            <a:r>
              <a:rPr lang="ru-RU" sz="3600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малого и среднего предпринимательства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FBB86E-5BF9-D404-26FB-625107BF83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063" y="135189"/>
            <a:ext cx="2293109" cy="119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21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xmlns="" id="{994D040D-A8FF-4570-94F0-ACEE5F4FB5F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1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69" r="21269"/>
          <a:stretch>
            <a:fillRect/>
          </a:stretch>
        </p:blipFill>
        <p:spPr>
          <a:xfrm rot="10800000">
            <a:off x="1" y="90"/>
            <a:ext cx="12195715" cy="6956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E886F2-A68C-6C2A-C6D8-FB1BF718DE1E}"/>
              </a:ext>
            </a:extLst>
          </p:cNvPr>
          <p:cNvSpPr txBox="1"/>
          <p:nvPr/>
        </p:nvSpPr>
        <p:spPr>
          <a:xfrm>
            <a:off x="4787153" y="578224"/>
            <a:ext cx="43413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B050"/>
                </a:solidFill>
              </a:rPr>
              <a:t>О центре «Мой Бизнес»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C869202-302C-DC8A-0399-15C66325BD97}"/>
              </a:ext>
            </a:extLst>
          </p:cNvPr>
          <p:cNvSpPr txBox="1"/>
          <p:nvPr/>
        </p:nvSpPr>
        <p:spPr>
          <a:xfrm>
            <a:off x="5908726" y="1711227"/>
            <a:ext cx="602203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Arial Black" panose="020B0A04020102020204" pitchFamily="34" charset="0"/>
              </a:rPr>
              <a:t>Центр «Мой Бизнес» в г. Октябрьский открылся 5 февраля 2021 года.</a:t>
            </a:r>
          </a:p>
          <a:p>
            <a:endParaRPr lang="ru-RU" sz="1400" dirty="0">
              <a:latin typeface="Arial Black" panose="020B0A04020102020204" pitchFamily="34" charset="0"/>
            </a:endParaRPr>
          </a:p>
          <a:p>
            <a:r>
              <a:rPr lang="ru-RU" sz="1400" dirty="0">
                <a:latin typeface="Arial Black" panose="020B0A04020102020204" pitchFamily="34" charset="0"/>
              </a:rPr>
              <a:t>Задача Центра – предоставление комплекса услуг, сервисов и государственных </a:t>
            </a:r>
            <a:r>
              <a:rPr lang="ru-RU" sz="1400" u="sng" dirty="0">
                <a:latin typeface="Arial Black" panose="020B0A04020102020204" pitchFamily="34" charset="0"/>
              </a:rPr>
              <a:t>мер поддержки в режиме «одного окна» действующим и будущим предпринимателям.</a:t>
            </a:r>
          </a:p>
          <a:p>
            <a:endParaRPr lang="ru-RU" sz="1400" dirty="0">
              <a:latin typeface="Arial Black" panose="020B0A04020102020204" pitchFamily="34" charset="0"/>
            </a:endParaRPr>
          </a:p>
          <a:p>
            <a:r>
              <a:rPr lang="ru-RU" sz="1400" dirty="0">
                <a:latin typeface="Arial Black" panose="020B0A04020102020204" pitchFamily="34" charset="0"/>
              </a:rPr>
              <a:t>Центр объединяет на одной площадке всю инфраструктуру поддержки малого и среднего предпринимательства по различным направлениям: информационно-консультационные, образовательные, имущественные, финансовые услуги, поддержка производственной деятельности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E39B4EC-4CB8-F0D0-FF5F-53FD534976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34" y="1251389"/>
            <a:ext cx="3973332" cy="25602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B6E076-86FF-A9F2-EEB0-251D399E54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3" y="184952"/>
            <a:ext cx="2257010" cy="1066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AE1E9F-216D-3DD6-D4EF-2C80CF9FE652}"/>
              </a:ext>
            </a:extLst>
          </p:cNvPr>
          <p:cNvSpPr txBox="1"/>
          <p:nvPr/>
        </p:nvSpPr>
        <p:spPr>
          <a:xfrm>
            <a:off x="5908726" y="5087902"/>
            <a:ext cx="61923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Black" panose="020B0A04020102020204" pitchFamily="34" charset="0"/>
              </a:rPr>
              <a:t>Основные вопросы жителей города и близлежащих районов это – Финансовые меры поддержки, такие как  льготное кредитование от Башкирской </a:t>
            </a:r>
            <a:r>
              <a:rPr lang="ru-RU" sz="1400" b="1" dirty="0" err="1">
                <a:latin typeface="Arial Black" panose="020B0A04020102020204" pitchFamily="34" charset="0"/>
              </a:rPr>
              <a:t>Микрокредитной</a:t>
            </a:r>
            <a:r>
              <a:rPr lang="ru-RU" sz="1400" b="1" dirty="0">
                <a:latin typeface="Arial Black" panose="020B0A04020102020204" pitchFamily="34" charset="0"/>
              </a:rPr>
              <a:t> компании, льготный лизинг, меры поддержки для начинающих предпринимателей и вопросы регистрации нового бизнеса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E14D5AE-C1E6-3402-50D2-F4432297E7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434" y="4089420"/>
            <a:ext cx="3973332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96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xmlns="" id="{052C44B2-2AD4-42A4-A472-316E91FB1C5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54562" y="-2653274"/>
            <a:ext cx="6884063" cy="12190812"/>
          </a:xfrm>
          <a:prstGeom prst="rect">
            <a:avLst/>
          </a:prstGeom>
        </p:spPr>
      </p:pic>
      <p:sp>
        <p:nvSpPr>
          <p:cNvPr id="2" name="Прямоугольник 4">
            <a:extLst>
              <a:ext uri="{FF2B5EF4-FFF2-40B4-BE49-F238E27FC236}">
                <a16:creationId xmlns:a16="http://schemas.microsoft.com/office/drawing/2014/main" xmlns="" id="{532DA76D-AFC9-4EBA-AA0B-F0084DA18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18" y="292656"/>
            <a:ext cx="10186765" cy="369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799" b="1" dirty="0">
                <a:solidFill>
                  <a:srgbClr val="B45608"/>
                </a:solidFill>
                <a:latin typeface="Arial Black" panose="020B0A04020102020204" pitchFamily="34" charset="0"/>
              </a:rPr>
              <a:t>Мероприятия в Центре «Мой Бизнес» г. Октябрьский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2E7C83E-8F66-6B82-9CD9-23C52DE6D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23" y="851829"/>
            <a:ext cx="4291360" cy="32185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220D20-B8B9-5358-8E86-252E2EAF9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133109"/>
            <a:ext cx="4672811" cy="243223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E5F7C2-E8C3-05F9-FC7C-15BF95B970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365" y="742187"/>
            <a:ext cx="2299447" cy="30659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BC04C7-B446-0C20-9163-FCFAD3096D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23" y="4260415"/>
            <a:ext cx="4291360" cy="230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74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xmlns="" id="{43DF73B7-80A1-4A51-BEE5-D33BA9E3277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BF91A2D-A43A-F5D3-2709-549C92C14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3" r="2168" b="50239"/>
          <a:stretch/>
        </p:blipFill>
        <p:spPr>
          <a:xfrm>
            <a:off x="3136013" y="6234492"/>
            <a:ext cx="512020" cy="4918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4247A65-ED48-69C6-6B4D-C44B30BF3F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3" t="52780" r="3128" b="2453"/>
          <a:stretch/>
        </p:blipFill>
        <p:spPr>
          <a:xfrm>
            <a:off x="6807564" y="6298540"/>
            <a:ext cx="417893" cy="4001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31BC9C5-9C49-AFC5-CCCE-DFA955C05C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1697" y="6248173"/>
            <a:ext cx="393167" cy="3931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EAA9DF4-2ED3-6A2D-8EDD-3897A4019196}"/>
              </a:ext>
            </a:extLst>
          </p:cNvPr>
          <p:cNvSpPr txBox="1"/>
          <p:nvPr/>
        </p:nvSpPr>
        <p:spPr>
          <a:xfrm>
            <a:off x="797436" y="6292204"/>
            <a:ext cx="1392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cmbrb.ru</a:t>
            </a:r>
            <a:endParaRPr lang="ru-RU" b="1" dirty="0">
              <a:solidFill>
                <a:srgbClr val="704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EE177F-A857-EF85-3E96-F0321F484A46}"/>
              </a:ext>
            </a:extLst>
          </p:cNvPr>
          <p:cNvSpPr txBox="1"/>
          <p:nvPr/>
        </p:nvSpPr>
        <p:spPr>
          <a:xfrm>
            <a:off x="3594778" y="6295754"/>
            <a:ext cx="1991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vk.com/cmbrb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05DB6F6-CC7A-7A0C-F63E-37AF97DD75B3}"/>
              </a:ext>
            </a:extLst>
          </p:cNvPr>
          <p:cNvSpPr txBox="1"/>
          <p:nvPr/>
        </p:nvSpPr>
        <p:spPr>
          <a:xfrm>
            <a:off x="7384113" y="6303031"/>
            <a:ext cx="19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t.me/</a:t>
            </a:r>
            <a:r>
              <a:rPr lang="ru-RU" b="1" dirty="0" err="1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mybizrb</a:t>
            </a:r>
            <a:endParaRPr lang="ru-RU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47C3BEF-2814-6527-1D46-F7D7C5CA714E}"/>
              </a:ext>
            </a:extLst>
          </p:cNvPr>
          <p:cNvSpPr txBox="1"/>
          <p:nvPr/>
        </p:nvSpPr>
        <p:spPr>
          <a:xfrm>
            <a:off x="9646249" y="6307592"/>
            <a:ext cx="2324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u="none" strike="noStrike" dirty="0">
                <a:solidFill>
                  <a:srgbClr val="70423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+7 (347) 224-99-99</a:t>
            </a:r>
            <a:endParaRPr lang="ru-RU" sz="1600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5F1C76C-1282-9C7E-1C2B-793375DEED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923" y="6242669"/>
            <a:ext cx="540463" cy="4684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C7B68FC-551E-F4BC-71B1-DEB7313482D1}"/>
              </a:ext>
            </a:extLst>
          </p:cNvPr>
          <p:cNvSpPr txBox="1"/>
          <p:nvPr/>
        </p:nvSpPr>
        <p:spPr>
          <a:xfrm>
            <a:off x="797436" y="331951"/>
            <a:ext cx="1219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АНО «Башкирская </a:t>
            </a:r>
            <a:r>
              <a:rPr lang="ru-RU" sz="2000" b="1" i="0" dirty="0" err="1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микрокредитная</a:t>
            </a:r>
            <a:r>
              <a:rPr lang="ru-RU" sz="2000" b="1" i="0" dirty="0">
                <a:solidFill>
                  <a:srgbClr val="FF6600"/>
                </a:solidFill>
                <a:effectLst/>
                <a:latin typeface="Open Sans" panose="020B0606030504020204" pitchFamily="34" charset="0"/>
              </a:rPr>
              <a:t> компания»</a:t>
            </a:r>
            <a:endParaRPr lang="ru-RU" sz="2000" dirty="0">
              <a:solidFill>
                <a:srgbClr val="704232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2FEBD39F-1CFF-1DCA-B92D-0EDD42207FD8}"/>
              </a:ext>
            </a:extLst>
          </p:cNvPr>
          <p:cNvSpPr txBox="1">
            <a:spLocks/>
          </p:cNvSpPr>
          <p:nvPr/>
        </p:nvSpPr>
        <p:spPr>
          <a:xfrm>
            <a:off x="595273" y="1194260"/>
            <a:ext cx="7136785" cy="37811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i="0" dirty="0">
                <a:solidFill>
                  <a:srgbClr val="ED5338"/>
                </a:solidFill>
                <a:effectLst/>
                <a:latin typeface="Arial Black" panose="020B0A04020102020204" pitchFamily="34" charset="0"/>
              </a:rPr>
              <a:t>В центре «Мой бизнес» г. Октябрьский</a:t>
            </a:r>
            <a:r>
              <a:rPr lang="ru-RU" sz="2000" b="1" dirty="0">
                <a:solidFill>
                  <a:srgbClr val="ED5338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rgbClr val="ED5338"/>
                </a:solidFill>
                <a:latin typeface="Arial Black" panose="020B0A04020102020204" pitchFamily="34" charset="0"/>
              </a:rPr>
            </a:br>
            <a:r>
              <a:rPr lang="ru-RU" sz="2000" b="1" i="0" dirty="0">
                <a:solidFill>
                  <a:srgbClr val="ED5338"/>
                </a:solidFill>
                <a:effectLst/>
                <a:latin typeface="Arial Black" panose="020B0A04020102020204" pitchFamily="34" charset="0"/>
              </a:rPr>
              <a:t>выдаются микрозаймы для субъектов малого и </a:t>
            </a:r>
            <a:r>
              <a:rPr lang="ru-RU" sz="2000" b="1" dirty="0">
                <a:solidFill>
                  <a:srgbClr val="ED5338"/>
                </a:solidFill>
                <a:latin typeface="Arial Black" panose="020B0A04020102020204" pitchFamily="34" charset="0"/>
              </a:rPr>
              <a:t>среднего предпринимательства на развитие бизнеса</a:t>
            </a:r>
          </a:p>
          <a:p>
            <a:pPr marL="0" indent="0">
              <a:buNone/>
            </a:pPr>
            <a:r>
              <a:rPr lang="ru-RU" sz="2000" b="1" i="0" dirty="0">
                <a:solidFill>
                  <a:srgbClr val="ED5338"/>
                </a:solidFill>
                <a:effectLst/>
                <a:latin typeface="Arial Black" panose="020B0A04020102020204" pitchFamily="34" charset="0"/>
              </a:rPr>
              <a:t>до 5 млн. руб.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ED5338"/>
                </a:solidFill>
                <a:latin typeface="Arial Black" panose="020B0A04020102020204" pitchFamily="34" charset="0"/>
              </a:rPr>
              <a:t>д</a:t>
            </a:r>
            <a:r>
              <a:rPr lang="ru-RU" sz="2000" b="1" i="0" dirty="0">
                <a:solidFill>
                  <a:srgbClr val="ED5338"/>
                </a:solidFill>
                <a:effectLst/>
                <a:latin typeface="Arial Black" panose="020B0A04020102020204" pitchFamily="34" charset="0"/>
              </a:rPr>
              <a:t>о 6% годовых</a:t>
            </a:r>
          </a:p>
          <a:p>
            <a:pPr marL="0" indent="0">
              <a:buNone/>
            </a:pPr>
            <a:r>
              <a:rPr lang="ru-RU" sz="2000" b="1" i="0" dirty="0">
                <a:solidFill>
                  <a:srgbClr val="ED5338"/>
                </a:solidFill>
                <a:effectLst/>
                <a:latin typeface="Arial Black" panose="020B0A04020102020204" pitchFamily="34" charset="0"/>
              </a:rPr>
              <a:t>без дополнительных страховок и комиссий</a:t>
            </a:r>
            <a:r>
              <a:rPr lang="ru-RU" sz="2000" b="1" dirty="0">
                <a:solidFill>
                  <a:srgbClr val="ED5338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rgbClr val="ED5338"/>
                </a:solidFill>
                <a:latin typeface="Arial Black" panose="020B0A04020102020204" pitchFamily="34" charset="0"/>
              </a:rPr>
            </a:br>
            <a:r>
              <a:rPr lang="ru-RU" sz="2000" b="1" i="0" dirty="0">
                <a:solidFill>
                  <a:srgbClr val="ED5338"/>
                </a:solidFill>
                <a:effectLst/>
                <a:latin typeface="Arial Black" panose="020B0A04020102020204" pitchFamily="34" charset="0"/>
              </a:rPr>
              <a:t>Срок до 36 мес.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ED5338"/>
                </a:solidFill>
                <a:latin typeface="Arial Black" panose="020B0A04020102020204" pitchFamily="34" charset="0"/>
              </a:rPr>
              <a:t>Заявка на займы направляются в электронном виде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ED5338"/>
                </a:solidFill>
                <a:latin typeface="Arial Black" panose="020B0A04020102020204" pitchFamily="34" charset="0"/>
              </a:rPr>
              <a:t>Срок рассмотрения заявки 3 дня</a:t>
            </a:r>
            <a:endParaRPr lang="ru-RU" sz="2000" b="1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07000"/>
              </a:lnSpc>
              <a:spcAft>
                <a:spcPts val="800"/>
              </a:spcAft>
              <a:buNone/>
            </a:pP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1400" dirty="0"/>
          </a:p>
        </p:txBody>
      </p:sp>
      <p:sp>
        <p:nvSpPr>
          <p:cNvPr id="25" name="Текст 4">
            <a:extLst>
              <a:ext uri="{FF2B5EF4-FFF2-40B4-BE49-F238E27FC236}">
                <a16:creationId xmlns:a16="http://schemas.microsoft.com/office/drawing/2014/main" xmlns="" id="{79B098B2-B204-CBD2-FDED-AA85890D243C}"/>
              </a:ext>
            </a:extLst>
          </p:cNvPr>
          <p:cNvSpPr txBox="1">
            <a:spLocks/>
          </p:cNvSpPr>
          <p:nvPr/>
        </p:nvSpPr>
        <p:spPr>
          <a:xfrm>
            <a:off x="7164046" y="3594612"/>
            <a:ext cx="5126636" cy="16138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Текст 5">
            <a:extLst>
              <a:ext uri="{FF2B5EF4-FFF2-40B4-BE49-F238E27FC236}">
                <a16:creationId xmlns:a16="http://schemas.microsoft.com/office/drawing/2014/main" xmlns="" id="{4F1EB080-1DE2-ED56-35C1-1D3886FEF74D}"/>
              </a:ext>
            </a:extLst>
          </p:cNvPr>
          <p:cNvSpPr txBox="1">
            <a:spLocks/>
          </p:cNvSpPr>
          <p:nvPr/>
        </p:nvSpPr>
        <p:spPr>
          <a:xfrm>
            <a:off x="7172942" y="816042"/>
            <a:ext cx="5126634" cy="24879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50000"/>
              </a:lnSpc>
              <a:buNone/>
            </a:pPr>
            <a:endParaRPr lang="ru-RU" sz="2000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2730E612-A3C1-4384-A34A-ADB4E3CB2A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3" y="127823"/>
            <a:ext cx="2257010" cy="10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90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xmlns="" id="{36F09984-D0B5-4CB4-A058-51F88D2192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F1FAE0C-CC1D-5F57-480B-A8075EEAC7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3" r="2168" b="50239"/>
          <a:stretch/>
        </p:blipFill>
        <p:spPr>
          <a:xfrm>
            <a:off x="3136013" y="6234492"/>
            <a:ext cx="512020" cy="4918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3D74165-0DC8-B65A-A4AB-BAC2082411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3" t="52780" r="3128" b="2453"/>
          <a:stretch/>
        </p:blipFill>
        <p:spPr>
          <a:xfrm>
            <a:off x="6807564" y="6298540"/>
            <a:ext cx="417893" cy="4001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E4757B4-3E98-040C-021F-F92E5A868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1697" y="6248173"/>
            <a:ext cx="393167" cy="3931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6ACBB4F-F89B-A740-D007-7DC4B336DD36}"/>
              </a:ext>
            </a:extLst>
          </p:cNvPr>
          <p:cNvSpPr txBox="1"/>
          <p:nvPr/>
        </p:nvSpPr>
        <p:spPr>
          <a:xfrm>
            <a:off x="797436" y="6292204"/>
            <a:ext cx="1392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cmbrb.ru</a:t>
            </a:r>
            <a:endParaRPr lang="ru-RU" b="1" dirty="0">
              <a:solidFill>
                <a:srgbClr val="704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58B8579-1510-2B47-1C7B-5A7859202947}"/>
              </a:ext>
            </a:extLst>
          </p:cNvPr>
          <p:cNvSpPr txBox="1"/>
          <p:nvPr/>
        </p:nvSpPr>
        <p:spPr>
          <a:xfrm>
            <a:off x="3594778" y="6295754"/>
            <a:ext cx="1991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vk.com/cmbrb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868F7B0-ED18-E718-D9BF-B6116CE2DEBA}"/>
              </a:ext>
            </a:extLst>
          </p:cNvPr>
          <p:cNvSpPr txBox="1"/>
          <p:nvPr/>
        </p:nvSpPr>
        <p:spPr>
          <a:xfrm>
            <a:off x="7195397" y="6298540"/>
            <a:ext cx="19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t.me/</a:t>
            </a:r>
            <a:r>
              <a:rPr lang="ru-RU" b="1" dirty="0" err="1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mybizrb</a:t>
            </a:r>
            <a:endParaRPr lang="ru-RU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604EF55-2B3E-40AA-EB8B-BA010C500E84}"/>
              </a:ext>
            </a:extLst>
          </p:cNvPr>
          <p:cNvSpPr txBox="1"/>
          <p:nvPr/>
        </p:nvSpPr>
        <p:spPr>
          <a:xfrm>
            <a:off x="9754789" y="6260090"/>
            <a:ext cx="2324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none" strike="noStrike" dirty="0">
                <a:solidFill>
                  <a:srgbClr val="704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600" b="1" i="0" u="none" strike="noStrike" dirty="0">
                <a:solidFill>
                  <a:srgbClr val="70423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7 (347) 224-99-99</a:t>
            </a:r>
            <a:endParaRPr lang="ru-RU" sz="1600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EEB846C-A35D-2BAB-88BC-3937DE6C93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34" y="6230249"/>
            <a:ext cx="540463" cy="468401"/>
          </a:xfrm>
          <a:prstGeom prst="rect">
            <a:avLst/>
          </a:prstGeom>
        </p:spPr>
      </p:pic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BAECBA09-09E8-A668-1B2E-0FD4F7EB4F47}"/>
              </a:ext>
            </a:extLst>
          </p:cNvPr>
          <p:cNvSpPr txBox="1">
            <a:spLocks/>
          </p:cNvSpPr>
          <p:nvPr/>
        </p:nvSpPr>
        <p:spPr>
          <a:xfrm>
            <a:off x="6709154" y="1332673"/>
            <a:ext cx="4790105" cy="16357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 поручительства </a:t>
            </a:r>
            <a:b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может превышать </a:t>
            </a:r>
            <a:r>
              <a:rPr lang="ru-RU" sz="2400" b="1" dirty="0">
                <a:solidFill>
                  <a:srgbClr val="ED5338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70 % </a:t>
            </a:r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суммы обязательств заемщика</a:t>
            </a:r>
          </a:p>
          <a:p>
            <a:pPr>
              <a:lnSpc>
                <a:spcPct val="100000"/>
              </a:lnSpc>
            </a:pPr>
            <a:endParaRPr lang="ru-RU" sz="2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Максимальный размер единовременно выдаваемого поручительства – </a:t>
            </a:r>
            <a: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ED5338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млн. рублей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xmlns="" id="{FEB0B882-BA99-B5FA-A76A-FC7C25DBDA17}"/>
              </a:ext>
            </a:extLst>
          </p:cNvPr>
          <p:cNvSpPr txBox="1">
            <a:spLocks/>
          </p:cNvSpPr>
          <p:nvPr/>
        </p:nvSpPr>
        <p:spPr>
          <a:xfrm>
            <a:off x="568280" y="1475787"/>
            <a:ext cx="5061078" cy="19956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Размер вознаграждения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0,5-1,5 % </a:t>
            </a:r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годовых </a:t>
            </a:r>
            <a:b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от суммы поручительства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solidFill>
                <a:srgbClr val="50251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solidFill>
                <a:srgbClr val="50251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4" name="Текст 5">
            <a:extLst>
              <a:ext uri="{FF2B5EF4-FFF2-40B4-BE49-F238E27FC236}">
                <a16:creationId xmlns:a16="http://schemas.microsoft.com/office/drawing/2014/main" xmlns="" id="{1D2782DD-E886-6C18-76D5-258C871A3282}"/>
              </a:ext>
            </a:extLst>
          </p:cNvPr>
          <p:cNvSpPr txBox="1">
            <a:spLocks/>
          </p:cNvSpPr>
          <p:nvPr/>
        </p:nvSpPr>
        <p:spPr>
          <a:xfrm>
            <a:off x="508406" y="3316398"/>
            <a:ext cx="5255213" cy="206961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b="1" dirty="0">
              <a:solidFill>
                <a:srgbClr val="ED5338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2CB8D7-F5D3-4D2E-983F-49C13E033689}"/>
              </a:ext>
            </a:extLst>
          </p:cNvPr>
          <p:cNvSpPr txBox="1"/>
          <p:nvPr/>
        </p:nvSpPr>
        <p:spPr>
          <a:xfrm>
            <a:off x="1780674" y="346509"/>
            <a:ext cx="882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04232"/>
                </a:solidFill>
                <a:latin typeface="Arial Black" panose="020B0A04020102020204" pitchFamily="34" charset="0"/>
              </a:rPr>
              <a:t>ГАРАНТИЙНЫЙ ФОНД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D986FEDD-D051-42D9-BE1F-ED290EE225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9" y="192689"/>
            <a:ext cx="2257010" cy="10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00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xmlns="" id="{3AFDA17B-AFF1-4B39-81B1-8C79A8FE3EC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650" y="-2672355"/>
            <a:ext cx="6857998" cy="122027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A1381F9-CCD1-5BE5-DCAE-6A9AC4AD8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3" r="2168" b="50239"/>
          <a:stretch/>
        </p:blipFill>
        <p:spPr>
          <a:xfrm>
            <a:off x="3136013" y="6234492"/>
            <a:ext cx="512020" cy="4918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DB6C393-A77C-CDF4-2F20-DB0E3C248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3" t="52780" r="3128" b="2453"/>
          <a:stretch/>
        </p:blipFill>
        <p:spPr>
          <a:xfrm>
            <a:off x="6807564" y="6298540"/>
            <a:ext cx="417893" cy="40011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4F27E82-1962-B682-C1FA-C5829887C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1697" y="6248173"/>
            <a:ext cx="393167" cy="3931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A092FF4-6A7F-165D-9D99-F113DC48C679}"/>
              </a:ext>
            </a:extLst>
          </p:cNvPr>
          <p:cNvSpPr txBox="1"/>
          <p:nvPr/>
        </p:nvSpPr>
        <p:spPr>
          <a:xfrm>
            <a:off x="797436" y="6292204"/>
            <a:ext cx="1392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cmbrb.ru</a:t>
            </a:r>
            <a:endParaRPr lang="ru-RU" b="1" dirty="0">
              <a:solidFill>
                <a:srgbClr val="704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CB3CB2-B916-406B-ABE6-44791F34D883}"/>
              </a:ext>
            </a:extLst>
          </p:cNvPr>
          <p:cNvSpPr txBox="1"/>
          <p:nvPr/>
        </p:nvSpPr>
        <p:spPr>
          <a:xfrm>
            <a:off x="3594778" y="6295754"/>
            <a:ext cx="1991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4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vk.com/cmbrb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A13487-2359-0B77-B664-B62F175ED672}"/>
              </a:ext>
            </a:extLst>
          </p:cNvPr>
          <p:cNvSpPr txBox="1"/>
          <p:nvPr/>
        </p:nvSpPr>
        <p:spPr>
          <a:xfrm>
            <a:off x="7195397" y="6298540"/>
            <a:ext cx="1908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t.me/</a:t>
            </a:r>
            <a:r>
              <a:rPr lang="ru-RU" b="1" dirty="0" err="1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mybizrb</a:t>
            </a:r>
            <a:endParaRPr lang="ru-RU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E6F875-F3E3-0FE7-79B7-176E3AC0523D}"/>
              </a:ext>
            </a:extLst>
          </p:cNvPr>
          <p:cNvSpPr txBox="1"/>
          <p:nvPr/>
        </p:nvSpPr>
        <p:spPr>
          <a:xfrm>
            <a:off x="9754789" y="6260090"/>
            <a:ext cx="23247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u="none" strike="noStrike" dirty="0">
                <a:solidFill>
                  <a:srgbClr val="704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sz="1600" b="1" i="0" u="none" strike="noStrike" dirty="0">
                <a:solidFill>
                  <a:srgbClr val="70423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7 (347) 224-99-99</a:t>
            </a:r>
            <a:endParaRPr lang="ru-RU" sz="1600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99AE729-3FF9-C158-095E-6E615021B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34" y="6230249"/>
            <a:ext cx="540463" cy="468401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D3CC8624-974D-7BD9-C329-C497DC470D41}"/>
              </a:ext>
            </a:extLst>
          </p:cNvPr>
          <p:cNvSpPr txBox="1">
            <a:spLocks/>
          </p:cNvSpPr>
          <p:nvPr/>
        </p:nvSpPr>
        <p:spPr>
          <a:xfrm>
            <a:off x="557625" y="1236162"/>
            <a:ext cx="5517040" cy="42136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Общая сумма поддержки </a:t>
            </a:r>
            <a:b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может превышать </a:t>
            </a:r>
            <a:b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ED5338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млн. рублей</a:t>
            </a:r>
          </a:p>
          <a:p>
            <a:pPr>
              <a:lnSpc>
                <a:spcPct val="100000"/>
              </a:lnSpc>
            </a:pPr>
            <a:endParaRPr lang="ru-RU" sz="2400" b="1" i="1" dirty="0">
              <a:solidFill>
                <a:srgbClr val="ED5338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предоставления не может превышать </a:t>
            </a:r>
            <a:r>
              <a:rPr lang="ru-RU" sz="2400" b="1" dirty="0">
                <a:solidFill>
                  <a:srgbClr val="ED5338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лет</a:t>
            </a:r>
          </a:p>
          <a:p>
            <a:pPr>
              <a:lnSpc>
                <a:spcPct val="100000"/>
              </a:lnSpc>
            </a:pPr>
            <a:endParaRPr lang="ru-RU" sz="2400" b="1" dirty="0">
              <a:solidFill>
                <a:srgbClr val="704232"/>
              </a:solidFill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00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 ежемесячного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вознаграждения </a:t>
            </a:r>
          </a:p>
          <a:p>
            <a:pPr marL="3600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3,75</a:t>
            </a:r>
            <a:r>
              <a:rPr lang="ru-RU" sz="2400" b="1" dirty="0">
                <a:solidFill>
                  <a:srgbClr val="ED5338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годовых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xmlns="" id="{ED612410-CF97-5B33-5B42-0AA732295B0B}"/>
              </a:ext>
            </a:extLst>
          </p:cNvPr>
          <p:cNvSpPr txBox="1">
            <a:spLocks/>
          </p:cNvSpPr>
          <p:nvPr/>
        </p:nvSpPr>
        <p:spPr>
          <a:xfrm>
            <a:off x="6348441" y="1236162"/>
            <a:ext cx="5776311" cy="16092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Страхование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основных средств на условиях лизинга осуществляется лизингополучателем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solidFill>
                <a:srgbClr val="704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solidFill>
                <a:srgbClr val="704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solidFill>
                <a:srgbClr val="704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xmlns="" id="{12191785-F76F-793C-0473-89CF3DA582AB}"/>
              </a:ext>
            </a:extLst>
          </p:cNvPr>
          <p:cNvSpPr txBox="1">
            <a:spLocks/>
          </p:cNvSpPr>
          <p:nvPr/>
        </p:nvSpPr>
        <p:spPr>
          <a:xfrm>
            <a:off x="6348441" y="3187078"/>
            <a:ext cx="5638798" cy="239066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400" b="1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СМСП</a:t>
            </a:r>
            <a:r>
              <a:rPr lang="ru-RU" sz="4400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4400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самостоятельно осуществляет выбор поставщика и приобретаемого оборудования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900" dirty="0">
                <a:solidFill>
                  <a:srgbClr val="ED5338"/>
                </a:solidFill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СМПС вносится аванс в размере не менее 10% от стоимости оборудования, Самозанятыми гражданами - не менее 5%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>
              <a:solidFill>
                <a:srgbClr val="5025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36FCB08-69DF-441C-9B6A-CC258B69283F}"/>
              </a:ext>
            </a:extLst>
          </p:cNvPr>
          <p:cNvSpPr txBox="1"/>
          <p:nvPr/>
        </p:nvSpPr>
        <p:spPr>
          <a:xfrm>
            <a:off x="1780674" y="346509"/>
            <a:ext cx="882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704232"/>
                </a:solidFill>
                <a:latin typeface="Arial Black" panose="020B0A04020102020204" pitchFamily="34" charset="0"/>
              </a:rPr>
              <a:t>ЛИЗИНГОВЫЙ ФОНД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7676221-6F3C-5CC4-D780-6204BE1BB0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69" y="192689"/>
            <a:ext cx="2257010" cy="10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77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xmlns="" id="{CA637CCF-D579-43FA-8EB0-C47411EB7D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1650" y="-2672355"/>
            <a:ext cx="6857998" cy="1220270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4260DC3-449E-75A7-3B62-05C853C78C50}"/>
              </a:ext>
            </a:extLst>
          </p:cNvPr>
          <p:cNvSpPr/>
          <p:nvPr/>
        </p:nvSpPr>
        <p:spPr>
          <a:xfrm>
            <a:off x="230020" y="131652"/>
            <a:ext cx="12192000" cy="742640"/>
          </a:xfrm>
          <a:prstGeom prst="rect">
            <a:avLst/>
          </a:prstGeom>
          <a:solidFill>
            <a:srgbClr val="F2ECDE">
              <a:alpha val="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4232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A1381F9-CCD1-5BE5-DCAE-6A9AC4AD85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3" r="2168" b="50239"/>
          <a:stretch/>
        </p:blipFill>
        <p:spPr>
          <a:xfrm>
            <a:off x="3136013" y="6234492"/>
            <a:ext cx="512020" cy="4918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DB6C393-A77C-CDF4-2F20-DB0E3C248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83" t="52780" r="3128" b="2453"/>
          <a:stretch/>
        </p:blipFill>
        <p:spPr>
          <a:xfrm>
            <a:off x="6807564" y="6298540"/>
            <a:ext cx="417893" cy="40011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4F27E82-1962-B682-C1FA-C5829887C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71697" y="6248173"/>
            <a:ext cx="393167" cy="3931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A092FF4-6A7F-165D-9D99-F113DC48C679}"/>
              </a:ext>
            </a:extLst>
          </p:cNvPr>
          <p:cNvSpPr txBox="1"/>
          <p:nvPr/>
        </p:nvSpPr>
        <p:spPr>
          <a:xfrm>
            <a:off x="797436" y="6292204"/>
            <a:ext cx="1392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cmbrb.ru</a:t>
            </a:r>
            <a:endParaRPr lang="ru-RU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ACB3CB2-B916-406B-ABE6-44791F34D883}"/>
              </a:ext>
            </a:extLst>
          </p:cNvPr>
          <p:cNvSpPr txBox="1"/>
          <p:nvPr/>
        </p:nvSpPr>
        <p:spPr>
          <a:xfrm>
            <a:off x="3594778" y="6295754"/>
            <a:ext cx="1991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vk.com/cmbrb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1A13487-2359-0B77-B664-B62F175ED672}"/>
              </a:ext>
            </a:extLst>
          </p:cNvPr>
          <p:cNvSpPr txBox="1"/>
          <p:nvPr/>
        </p:nvSpPr>
        <p:spPr>
          <a:xfrm>
            <a:off x="7360024" y="6292204"/>
            <a:ext cx="1899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t.me/</a:t>
            </a:r>
            <a:r>
              <a:rPr lang="ru-RU" b="1" dirty="0" err="1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mybizrb</a:t>
            </a:r>
            <a:endParaRPr lang="ru-RU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9E6F875-F3E3-0FE7-79B7-176E3AC0523D}"/>
              </a:ext>
            </a:extLst>
          </p:cNvPr>
          <p:cNvSpPr txBox="1"/>
          <p:nvPr/>
        </p:nvSpPr>
        <p:spPr>
          <a:xfrm>
            <a:off x="9754789" y="6260090"/>
            <a:ext cx="2324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u="none" strike="noStrike" dirty="0">
                <a:solidFill>
                  <a:srgbClr val="704232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+7 (347) 224-99-99</a:t>
            </a:r>
            <a:endParaRPr lang="ru-RU" sz="1600" b="1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599AE729-3FF9-C158-095E-6E615021BA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34" y="6230249"/>
            <a:ext cx="540463" cy="468401"/>
          </a:xfrm>
          <a:prstGeom prst="rect">
            <a:avLst/>
          </a:prstGeom>
        </p:spPr>
      </p:pic>
      <p:sp>
        <p:nvSpPr>
          <p:cNvPr id="13" name="Текст 2">
            <a:extLst>
              <a:ext uri="{FF2B5EF4-FFF2-40B4-BE49-F238E27FC236}">
                <a16:creationId xmlns:a16="http://schemas.microsoft.com/office/drawing/2014/main" xmlns="" id="{31E67773-0156-8E8A-7088-66CD9E5EEBC7}"/>
              </a:ext>
            </a:extLst>
          </p:cNvPr>
          <p:cNvSpPr txBox="1">
            <a:spLocks/>
          </p:cNvSpPr>
          <p:nvPr/>
        </p:nvSpPr>
        <p:spPr>
          <a:xfrm>
            <a:off x="133768" y="1091697"/>
            <a:ext cx="5413398" cy="34465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000" b="1" dirty="0">
              <a:solidFill>
                <a:srgbClr val="ED533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ED533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ED5338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Профильные услуги для бизнеса</a:t>
            </a:r>
            <a:endParaRPr lang="ru-RU" sz="2000" dirty="0">
              <a:solidFill>
                <a:srgbClr val="70423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Текст 4">
            <a:extLst>
              <a:ext uri="{FF2B5EF4-FFF2-40B4-BE49-F238E27FC236}">
                <a16:creationId xmlns:a16="http://schemas.microsoft.com/office/drawing/2014/main" xmlns="" id="{30B0D6F7-19C4-8D57-FCBE-E54B556717E6}"/>
              </a:ext>
            </a:extLst>
          </p:cNvPr>
          <p:cNvSpPr txBox="1">
            <a:spLocks/>
          </p:cNvSpPr>
          <p:nvPr/>
        </p:nvSpPr>
        <p:spPr>
          <a:xfrm>
            <a:off x="5774975" y="904133"/>
            <a:ext cx="6273137" cy="47267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rgbClr val="ED533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2022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содействие в популяризации продукции субъекта малого и среднего предпринимательства, а также самозанятых граждан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содействие в приведении продукции </a:t>
            </a:r>
            <a:br>
              <a:rPr lang="ru-RU" sz="2000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 соответствие с необходимыми требованиями (стандартизация, сертификация, необходимые разрешения, патентование)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создание сайтов, разработка логотипов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70423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содействие в маркировке продукции, регистрация товарного знака</a:t>
            </a:r>
            <a:endParaRPr lang="ru-RU" sz="2000" dirty="0">
              <a:solidFill>
                <a:srgbClr val="704232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282307B-6156-A313-1A6C-C093F8C74C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7" y="38307"/>
            <a:ext cx="2257010" cy="106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xmlns="" id="{7E773D30-34B7-4168-B0CC-81AB30DA0DA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926" y="-2663827"/>
            <a:ext cx="6857802" cy="12185653"/>
          </a:xfrm>
          <a:prstGeom prst="rect">
            <a:avLst/>
          </a:prstGeom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xmlns="" id="{D68A90F4-BCD0-482C-9CC7-C6B00F90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666" y="239675"/>
            <a:ext cx="12185653" cy="52308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600" b="1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852" fontAlgn="base">
              <a:spcBef>
                <a:spcPct val="0"/>
              </a:spcBef>
              <a:spcAft>
                <a:spcPct val="0"/>
              </a:spcAft>
            </a:pPr>
            <a:r>
              <a:rPr lang="ru-RU" sz="2799" dirty="0">
                <a:solidFill>
                  <a:srgbClr val="B45608"/>
                </a:solidFill>
                <a:latin typeface="Arial Black" panose="020B0A04020102020204" pitchFamily="34" charset="0"/>
              </a:rPr>
              <a:t>География Центров «Мой бизнес»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D5A99E-1E58-402B-8E9B-21AEB738EA4B}"/>
              </a:ext>
            </a:extLst>
          </p:cNvPr>
          <p:cNvSpPr txBox="1"/>
          <p:nvPr/>
        </p:nvSpPr>
        <p:spPr>
          <a:xfrm>
            <a:off x="1279226" y="1132523"/>
            <a:ext cx="6096756" cy="4340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664" indent="-285664" defTabSz="914126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499" b="1" dirty="0">
                <a:solidFill>
                  <a:schemeClr val="tx2">
                    <a:lumMod val="50000"/>
                  </a:schemeClr>
                </a:solidFill>
                <a:latin typeface="Bahnschrift" panose="020B0502040204020203" pitchFamily="34" charset="0"/>
                <a:cs typeface="Times New Roman" panose="02020603050405020304" pitchFamily="18" charset="0"/>
              </a:rPr>
              <a:t>г</a:t>
            </a:r>
            <a:r>
              <a:rPr lang="ru-RU" sz="1799" b="1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Уфа</a:t>
            </a:r>
            <a:r>
              <a:rPr lang="ru-RU" sz="1799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ул. Карла Маркса, д.37</a:t>
            </a:r>
          </a:p>
          <a:p>
            <a:pPr lvl="2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99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ул. Мира, д.14</a:t>
            </a:r>
          </a:p>
          <a:p>
            <a:pPr marL="285664" indent="-285664" defTabSz="914126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99" b="1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г. Нефтекамск</a:t>
            </a:r>
            <a:r>
              <a:rPr lang="ru-RU" sz="1799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Комсомольский проспект, д.19</a:t>
            </a:r>
          </a:p>
          <a:p>
            <a:pPr marL="285664" indent="-285664" defTabSz="914126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99" b="1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г. Кумертау</a:t>
            </a:r>
            <a:r>
              <a:rPr lang="ru-RU" sz="1799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ул. М. Горького, д.11</a:t>
            </a:r>
          </a:p>
          <a:p>
            <a:pPr marL="285664" indent="-285664" defTabSz="914126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99" b="1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г. Октябрьский</a:t>
            </a:r>
            <a:r>
              <a:rPr lang="ru-RU" sz="1799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ул. Садовое кольцо, д.71</a:t>
            </a:r>
          </a:p>
          <a:p>
            <a:pPr marL="285664" indent="-285664" defTabSz="914126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99" b="1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г. Стерлитамак</a:t>
            </a:r>
            <a:r>
              <a:rPr lang="ru-RU" sz="1799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Проспект Ленина, д.14</a:t>
            </a:r>
          </a:p>
          <a:p>
            <a:pPr marL="285664" indent="-285664" defTabSz="914126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99" b="1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г. Салават</a:t>
            </a:r>
            <a:r>
              <a:rPr lang="ru-RU" sz="1799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ул. Уфимская, д.37а</a:t>
            </a:r>
          </a:p>
          <a:p>
            <a:pPr marL="285664" indent="-285664" defTabSz="914126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99" b="1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г. Белебей</a:t>
            </a:r>
            <a:r>
              <a:rPr lang="ru-RU" sz="1799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ул. им. Ленина, д.2</a:t>
            </a:r>
          </a:p>
          <a:p>
            <a:pPr marL="285664" indent="-285664" defTabSz="914126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799" b="1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г. Учалы</a:t>
            </a:r>
            <a:r>
              <a:rPr lang="ru-RU" sz="1799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 ул. Башкортостана, д.6</a:t>
            </a:r>
          </a:p>
          <a:p>
            <a:pPr marL="285664" indent="-285664" defTabSz="914126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999" dirty="0">
              <a:solidFill>
                <a:schemeClr val="tx2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94E9D99-DCFC-4FE3-B176-1010D013F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96" b="95010" l="9906" r="91038">
                        <a14:foregroundMark x1="27123" y1="14371" x2="34198" y2="24351"/>
                        <a14:foregroundMark x1="34198" y1="24351" x2="40802" y2="20559"/>
                        <a14:foregroundMark x1="51179" y1="19162" x2="38443" y2="28543"/>
                        <a14:foregroundMark x1="38443" y1="28543" x2="54245" y2="26148"/>
                        <a14:foregroundMark x1="54245" y1="26148" x2="53302" y2="26946"/>
                        <a14:foregroundMark x1="38208" y1="26148" x2="36557" y2="41317"/>
                        <a14:foregroundMark x1="36557" y1="41317" x2="33255" y2="32136"/>
                        <a14:foregroundMark x1="32783" y1="20958" x2="30425" y2="48303"/>
                        <a14:foregroundMark x1="30425" y1="48303" x2="30425" y2="48303"/>
                        <a14:foregroundMark x1="27830" y1="25549" x2="22406" y2="37525"/>
                        <a14:foregroundMark x1="22406" y1="37525" x2="21698" y2="51098"/>
                        <a14:foregroundMark x1="21698" y1="51098" x2="22642" y2="51098"/>
                        <a14:foregroundMark x1="17217" y1="32535" x2="17217" y2="32535"/>
                        <a14:foregroundMark x1="15330" y1="27345" x2="15330" y2="27345"/>
                        <a14:foregroundMark x1="23821" y1="21158" x2="23821" y2="21158"/>
                        <a14:foregroundMark x1="17217" y1="28343" x2="18396" y2="26347"/>
                        <a14:foregroundMark x1="20283" y1="21557" x2="16038" y2="39521"/>
                        <a14:foregroundMark x1="43396" y1="29741" x2="45991" y2="43114"/>
                        <a14:foregroundMark x1="45991" y1="43114" x2="55189" y2="54491"/>
                        <a14:foregroundMark x1="55189" y1="54491" x2="44575" y2="47904"/>
                        <a14:foregroundMark x1="47170" y1="53693" x2="67453" y2="70659"/>
                        <a14:foregroundMark x1="67453" y1="70659" x2="66509" y2="56487"/>
                        <a14:foregroundMark x1="72642" y1="69860" x2="63443" y2="48104"/>
                        <a14:foregroundMark x1="63443" y1="48104" x2="53774" y2="45908"/>
                        <a14:foregroundMark x1="72642" y1="51297" x2="52594" y2="41916"/>
                        <a14:foregroundMark x1="52594" y1="41916" x2="52358" y2="41916"/>
                        <a14:foregroundMark x1="70991" y1="45110" x2="57311" y2="51497"/>
                        <a14:foregroundMark x1="90802" y1="35529" x2="91038" y2="38723"/>
                        <a14:foregroundMark x1="76651" y1="58882" x2="77123" y2="80639"/>
                        <a14:foregroundMark x1="73821" y1="85030" x2="56604" y2="75449"/>
                        <a14:foregroundMark x1="56604" y1="75449" x2="54481" y2="73253"/>
                        <a14:foregroundMark x1="61557" y1="89022" x2="45755" y2="71058"/>
                        <a14:foregroundMark x1="45755" y1="71058" x2="45283" y2="68862"/>
                        <a14:foregroundMark x1="56132" y1="88224" x2="50236" y2="71856"/>
                        <a14:foregroundMark x1="64623" y1="88224" x2="69340" y2="74651"/>
                        <a14:foregroundMark x1="72406" y1="87026" x2="68396" y2="74451"/>
                        <a14:foregroundMark x1="57783" y1="91218" x2="71226" y2="88822"/>
                        <a14:foregroundMark x1="47877" y1="68263" x2="26651" y2="53493"/>
                        <a14:foregroundMark x1="26651" y1="53493" x2="25472" y2="50898"/>
                        <a14:foregroundMark x1="24057" y1="44511" x2="49528" y2="67066"/>
                        <a14:foregroundMark x1="37028" y1="47305" x2="51887" y2="61876"/>
                        <a14:foregroundMark x1="50472" y1="30938" x2="53538" y2="46507"/>
                        <a14:foregroundMark x1="34198" y1="68463" x2="27594" y2="60679"/>
                        <a14:foregroundMark x1="20047" y1="57884" x2="12264" y2="46707"/>
                        <a14:foregroundMark x1="28774" y1="8383" x2="66038" y2="11577"/>
                        <a14:foregroundMark x1="66038" y1="11577" x2="80425" y2="17365"/>
                        <a14:foregroundMark x1="80425" y1="17365" x2="69811" y2="23353"/>
                        <a14:foregroundMark x1="69811" y1="23353" x2="43160" y2="20559"/>
                        <a14:foregroundMark x1="43160" y1="20559" x2="62500" y2="17166"/>
                        <a14:foregroundMark x1="62500" y1="17166" x2="67217" y2="17365"/>
                        <a14:foregroundMark x1="45283" y1="15569" x2="33255" y2="15369"/>
                        <a14:foregroundMark x1="41509" y1="6986" x2="25708" y2="6387"/>
                        <a14:foregroundMark x1="25472" y1="2395" x2="25472" y2="2395"/>
                        <a14:foregroundMark x1="58726" y1="95010" x2="58726" y2="95010"/>
                        <a14:foregroundMark x1="75943" y1="22754" x2="75943" y2="227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982" y="1100745"/>
            <a:ext cx="4461482" cy="52717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60A1CB-B26C-4B4F-A37C-40D9262C7BFC}"/>
              </a:ext>
            </a:extLst>
          </p:cNvPr>
          <p:cNvSpPr txBox="1"/>
          <p:nvPr/>
        </p:nvSpPr>
        <p:spPr>
          <a:xfrm>
            <a:off x="1632666" y="5511908"/>
            <a:ext cx="7774839" cy="799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663300"/>
                </a:solidFill>
                <a:latin typeface="Arial Black" panose="020B0A04020102020204" pitchFamily="34" charset="0"/>
              </a:rPr>
              <a:t>Работа центра оперативной поддержки предпринимательства </a:t>
            </a:r>
          </a:p>
          <a:p>
            <a:pPr algn="ctr"/>
            <a:r>
              <a:rPr lang="ru-RU" sz="1400" b="1" dirty="0">
                <a:solidFill>
                  <a:srgbClr val="663300"/>
                </a:solidFill>
                <a:latin typeface="Arial Black" panose="020B0A04020102020204" pitchFamily="34" charset="0"/>
              </a:rPr>
              <a:t>(«горячей линии») </a:t>
            </a:r>
            <a:r>
              <a:rPr lang="ru-RU" sz="1400" b="1" dirty="0">
                <a:solidFill>
                  <a:srgbClr val="B4560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+7(347) 224-99-99</a:t>
            </a:r>
            <a:endParaRPr lang="ru-RU" sz="1400" b="1" dirty="0">
              <a:solidFill>
                <a:srgbClr val="B45608"/>
              </a:solidFill>
              <a:latin typeface="Arial Black" panose="020B0A04020102020204" pitchFamily="34" charset="0"/>
            </a:endParaRPr>
          </a:p>
          <a:p>
            <a:endParaRPr lang="ru-RU" sz="1799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F5A9752-2473-436C-AD9D-BEACA0B7F52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00" y="52399"/>
            <a:ext cx="2285979" cy="108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84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Абстрактный красный геометрический рисунок">
            <a:extLst>
              <a:ext uri="{FF2B5EF4-FFF2-40B4-BE49-F238E27FC236}">
                <a16:creationId xmlns:a16="http://schemas.microsoft.com/office/drawing/2014/main" xmlns="" id="{249433AA-DDE0-49C9-BC61-8C0CEC5127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926" y="-2663827"/>
            <a:ext cx="6857802" cy="12185653"/>
          </a:xfrm>
          <a:prstGeom prst="rect">
            <a:avLst/>
          </a:prstGeom>
        </p:spPr>
      </p:pic>
      <p:sp>
        <p:nvSpPr>
          <p:cNvPr id="255" name="Генерация идей для стартапа"/>
          <p:cNvSpPr txBox="1">
            <a:spLocks noGrp="1"/>
          </p:cNvSpPr>
          <p:nvPr>
            <p:ph type="title" idx="4294967295"/>
          </p:nvPr>
        </p:nvSpPr>
        <p:spPr>
          <a:xfrm>
            <a:off x="3016723" y="2851652"/>
            <a:ext cx="10152932" cy="792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defTabSz="457154">
              <a:defRPr sz="3000" cap="all">
                <a:solidFill>
                  <a:srgbClr val="50251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200" i="1" dirty="0">
                <a:solidFill>
                  <a:srgbClr val="6633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Спасибо ЗА ВНИМАНИЕ!</a:t>
            </a:r>
            <a:endParaRPr sz="3200" i="1" dirty="0">
              <a:solidFill>
                <a:srgbClr val="6633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8" name="17 ноября 2021 г."/>
          <p:cNvSpPr txBox="1"/>
          <p:nvPr/>
        </p:nvSpPr>
        <p:spPr>
          <a:xfrm>
            <a:off x="3757104" y="6283225"/>
            <a:ext cx="4677793" cy="307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7" tIns="45717" rIns="45717" bIns="45717">
            <a:spAutoFit/>
          </a:bodyPr>
          <a:lstStyle>
            <a:lvl1pPr algn="ctr" defTabSz="457200">
              <a:spcBef>
                <a:spcPts val="500"/>
              </a:spcBef>
              <a:defRPr sz="1400">
                <a:solidFill>
                  <a:srgbClr val="50251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0F64954-F417-93BE-FFB3-3154BA242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607" y="321069"/>
            <a:ext cx="2286198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572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362</Words>
  <Application>Microsoft Office PowerPoint</Application>
  <PresentationFormat>Широкоэкранный</PresentationFormat>
  <Paragraphs>99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-apple-system</vt:lpstr>
      <vt:lpstr>Arial</vt:lpstr>
      <vt:lpstr>Arial Black</vt:lpstr>
      <vt:lpstr>Bahnschrift</vt:lpstr>
      <vt:lpstr>Calibri</vt:lpstr>
      <vt:lpstr>Calibri Light</vt:lpstr>
      <vt:lpstr>Open Sans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Ягафаров Урал</dc:creator>
  <cp:lastModifiedBy>Пользователь</cp:lastModifiedBy>
  <cp:revision>27</cp:revision>
  <cp:lastPrinted>2022-08-02T07:57:41Z</cp:lastPrinted>
  <dcterms:created xsi:type="dcterms:W3CDTF">2022-08-02T04:59:28Z</dcterms:created>
  <dcterms:modified xsi:type="dcterms:W3CDTF">2022-11-14T05:44:05Z</dcterms:modified>
</cp:coreProperties>
</file>